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797675" cy="9926625"/>
  <p:embeddedFontLst>
    <p:embeddedFont>
      <p:font typeface="Overloc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0GneaeKZFdLCmTRP5KHpQEvGM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6B697B-1040-4F62-8A64-7D35E50824F8}">
  <a:tblStyle styleId="{5C6B697B-1040-4F62-8A64-7D35E50824F8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F6FC"/>
          </a:solidFill>
        </a:fill>
      </a:tcStyle>
    </a:wholeTbl>
    <a:band1H>
      <a:tcTxStyle b="off" i="off"/>
      <a:tcStyle>
        <a:fill>
          <a:solidFill>
            <a:srgbClr val="D1ECF9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1ECF9"/>
          </a:solidFill>
        </a:fill>
      </a:tcStyle>
    </a:band1V>
    <a:band2V>
      <a:tcTxStyle b="off" i="off"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DCF63C72-28E4-432C-8B5D-A12FE8087B2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verlock-bold.fntdata"/><Relationship Id="rId25" Type="http://schemas.openxmlformats.org/officeDocument/2006/relationships/font" Target="fonts/Overlock-regular.fntdata"/><Relationship Id="rId28" Type="http://schemas.openxmlformats.org/officeDocument/2006/relationships/font" Target="fonts/Overlock-boldItalic.fntdata"/><Relationship Id="rId27" Type="http://schemas.openxmlformats.org/officeDocument/2006/relationships/font" Target="fonts/Overlock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529848b545_0_45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1529848b545_0_45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9" name="Google Shape;329;p2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p21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29848b545_0_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1529848b545_0_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29848b545_0_144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g1529848b545_0_14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29848b545_0_307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1529848b545_0_30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3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3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3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3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5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5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5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6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8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4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34" name="Google Shape;34;p24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019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" name="Google Shape;35;p2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019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" name="Google Shape;36;p24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490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019"/>
              </a:srgbClr>
            </a:solidFill>
            <a:ln>
              <a:noFill/>
            </a:ln>
          </p:spPr>
        </p:sp>
        <p:sp>
          <p:nvSpPr>
            <p:cNvPr id="40" name="Google Shape;40;p24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17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3921"/>
              </a:schemeClr>
            </a:solidFill>
            <a:ln>
              <a:noFill/>
            </a:ln>
          </p:spPr>
        </p:sp>
      </p:grpSp>
      <p:sp>
        <p:nvSpPr>
          <p:cNvPr id="44" name="Google Shape;44;p24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" name="Google Shape;58;p26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9" name="Google Shape;59;p2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27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27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1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3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2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11" name="Google Shape;11;p22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12;p22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019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2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019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" name="Google Shape;14;p22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490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2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2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2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019"/>
              </a:srgbClr>
            </a:solidFill>
            <a:ln>
              <a:noFill/>
            </a:ln>
          </p:spPr>
        </p:sp>
        <p:sp>
          <p:nvSpPr>
            <p:cNvPr id="18" name="Google Shape;18;p22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2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17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2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33.png"/><Relationship Id="rId5" Type="http://schemas.openxmlformats.org/officeDocument/2006/relationships/image" Target="../media/image28.png"/><Relationship Id="rId6" Type="http://schemas.openxmlformats.org/officeDocument/2006/relationships/image" Target="../media/image21.jp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millfields.hackney.sch.uk/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21.jp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millfields.hackney.sch.uk/" TargetMode="External"/><Relationship Id="rId4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g"/><Relationship Id="rId4" Type="http://schemas.openxmlformats.org/officeDocument/2006/relationships/image" Target="../media/image43.png"/><Relationship Id="rId9" Type="http://schemas.openxmlformats.org/officeDocument/2006/relationships/image" Target="../media/image4.png"/><Relationship Id="rId5" Type="http://schemas.openxmlformats.org/officeDocument/2006/relationships/image" Target="../media/image44.png"/><Relationship Id="rId6" Type="http://schemas.openxmlformats.org/officeDocument/2006/relationships/image" Target="../media/image42.png"/><Relationship Id="rId7" Type="http://schemas.openxmlformats.org/officeDocument/2006/relationships/image" Target="../media/image45.png"/><Relationship Id="rId8" Type="http://schemas.openxmlformats.org/officeDocument/2006/relationships/image" Target="../media/image4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mailto:________@millfields.hackney.sch.uk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eruane@millfields.hackney.sch.uk" TargetMode="External"/><Relationship Id="rId4" Type="http://schemas.openxmlformats.org/officeDocument/2006/relationships/hyperlink" Target="mailto:kfry@millfields.hackney.sch.uk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7.jp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32.png"/><Relationship Id="rId7" Type="http://schemas.openxmlformats.org/officeDocument/2006/relationships/image" Target="../media/image27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th Jan.pub (Read-Only)"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575" y="1740525"/>
            <a:ext cx="6894851" cy="34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 txBox="1"/>
          <p:nvPr>
            <p:ph type="title"/>
          </p:nvPr>
        </p:nvSpPr>
        <p:spPr>
          <a:xfrm>
            <a:off x="173810" y="2346378"/>
            <a:ext cx="2458616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49" name="Google Shape;249;p12"/>
          <p:cNvSpPr txBox="1"/>
          <p:nvPr/>
        </p:nvSpPr>
        <p:spPr>
          <a:xfrm>
            <a:off x="0" y="0"/>
            <a:ext cx="7776217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/>
              <a:buNone/>
            </a:pPr>
            <a:r>
              <a:rPr b="1" i="0" lang="en-GB" sz="49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Maths –Overview of the Year</a:t>
            </a:r>
            <a:r>
              <a:rPr b="1" i="0" lang="en-GB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White Rose Maths - Home | Facebook" id="250" name="Google Shape;25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6225" y="116700"/>
            <a:ext cx="909600" cy="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175" y="1143000"/>
            <a:ext cx="8143651" cy="5443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 txBox="1"/>
          <p:nvPr>
            <p:ph type="title"/>
          </p:nvPr>
        </p:nvSpPr>
        <p:spPr>
          <a:xfrm>
            <a:off x="173810" y="2346378"/>
            <a:ext cx="2458616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57" name="Google Shape;257;p13"/>
          <p:cNvSpPr txBox="1"/>
          <p:nvPr/>
        </p:nvSpPr>
        <p:spPr>
          <a:xfrm>
            <a:off x="2195736" y="-18256"/>
            <a:ext cx="4024999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Maths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58" name="Google Shape;2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425" y="996725"/>
            <a:ext cx="6617024" cy="553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/>
          <p:nvPr>
            <p:ph idx="1" type="body"/>
          </p:nvPr>
        </p:nvSpPr>
        <p:spPr>
          <a:xfrm>
            <a:off x="753817" y="7029400"/>
            <a:ext cx="8390183" cy="5400600"/>
          </a:xfrm>
          <a:prstGeom prst="rect">
            <a:avLst/>
          </a:prstGeom>
          <a:noFill/>
          <a:ln>
            <a:noFill/>
          </a:ln>
          <a:effectLst>
            <a:outerShdw sx="1000" sy="1000">
              <a:schemeClr val="lt1"/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  <a:p>
            <a:pPr indent="-164591" lvl="0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1976265" y="146739"/>
            <a:ext cx="48279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 1 Homework </a:t>
            </a:r>
            <a:b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266" name="Google Shape;2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898" y="3233659"/>
            <a:ext cx="2077966" cy="1074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67" name="Google Shape;2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Classroom Users - Have you seen the new originality reports? -  NCCE's Tech Savvy Teacher Blog" id="268" name="Google Shape;26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2345" y="1106054"/>
            <a:ext cx="1386235" cy="1386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mail vs Outlook: What's the Best (Free) Email Service?" id="269" name="Google Shape;26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1451" y="1317939"/>
            <a:ext cx="1650893" cy="79449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/>
          <p:nvPr/>
        </p:nvSpPr>
        <p:spPr>
          <a:xfrm>
            <a:off x="1683547" y="2643155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5702789" y="2643155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Spelling</a:t>
            </a:r>
            <a:r>
              <a:rPr b="1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ths-Whizz - Customer reviews, Free trial and Evaluation" id="272" name="Google Shape;272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71082" y="4738280"/>
            <a:ext cx="1911262" cy="191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/>
          <p:nvPr/>
        </p:nvSpPr>
        <p:spPr>
          <a:xfrm>
            <a:off x="3171303" y="4542157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Maths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8751" y="4819925"/>
            <a:ext cx="1234924" cy="1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1169" y="3255670"/>
            <a:ext cx="180022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29848b545_0_453"/>
          <p:cNvSpPr txBox="1"/>
          <p:nvPr>
            <p:ph type="title"/>
          </p:nvPr>
        </p:nvSpPr>
        <p:spPr>
          <a:xfrm>
            <a:off x="699683" y="567511"/>
            <a:ext cx="7765200" cy="413100"/>
          </a:xfrm>
          <a:prstGeom prst="rect">
            <a:avLst/>
          </a:prstGeom>
          <a:noFill/>
          <a:ln>
            <a:noFill/>
          </a:ln>
          <a:effectLst>
            <a:outerShdw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Homework Expectations</a:t>
            </a:r>
            <a:b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81" name="Google Shape;281;g1529848b545_0_453"/>
          <p:cNvSpPr txBox="1"/>
          <p:nvPr>
            <p:ph idx="1" type="body"/>
          </p:nvPr>
        </p:nvSpPr>
        <p:spPr>
          <a:xfrm>
            <a:off x="753817" y="7029400"/>
            <a:ext cx="8390100" cy="5400600"/>
          </a:xfrm>
          <a:prstGeom prst="rect">
            <a:avLst/>
          </a:prstGeom>
          <a:noFill/>
          <a:ln>
            <a:noFill/>
          </a:ln>
          <a:effectLst>
            <a:outerShdw sx="1000" sy="1000">
              <a:schemeClr val="lt1"/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  <a:p>
            <a:pPr indent="-164591" lvl="0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82" name="Google Shape;282;g1529848b545_0_453"/>
          <p:cNvSpPr/>
          <p:nvPr/>
        </p:nvSpPr>
        <p:spPr>
          <a:xfrm>
            <a:off x="2008581" y="55721"/>
            <a:ext cx="6858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 1 Homework </a:t>
            </a:r>
            <a:b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1529848b545_0_453"/>
          <p:cNvSpPr/>
          <p:nvPr/>
        </p:nvSpPr>
        <p:spPr>
          <a:xfrm>
            <a:off x="993905" y="978211"/>
            <a:ext cx="5738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projects sent at the beginning of each term to be completed by the end of each term.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84" name="Google Shape;284;g1529848b545_0_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34" y="55721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1529848b545_0_4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879" y="1594514"/>
            <a:ext cx="5910085" cy="471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/>
          <p:nvPr/>
        </p:nvSpPr>
        <p:spPr>
          <a:xfrm>
            <a:off x="251520" y="4049520"/>
            <a:ext cx="3899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http://www.millfields.hackney.sch.uk/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112" y="4797152"/>
            <a:ext cx="129614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984" y="1409943"/>
            <a:ext cx="2808312" cy="263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306" y="5259701"/>
            <a:ext cx="22764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294" name="Google Shape;29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3876" y="4910418"/>
            <a:ext cx="1454089" cy="134626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6"/>
          <p:cNvSpPr txBox="1"/>
          <p:nvPr/>
        </p:nvSpPr>
        <p:spPr>
          <a:xfrm>
            <a:off x="577397" y="200794"/>
            <a:ext cx="6912768" cy="851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96" name="Google Shape;296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97" name="Google Shape;29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6771" y="3282748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mail vs Outlook: What's the Best (Free) Email Service?" id="298" name="Google Shape;298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9685" y="1686314"/>
            <a:ext cx="2236096" cy="1076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/>
          <p:nvPr>
            <p:ph type="title"/>
          </p:nvPr>
        </p:nvSpPr>
        <p:spPr>
          <a:xfrm>
            <a:off x="-684585" y="274004"/>
            <a:ext cx="6912768" cy="851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Millfields Website </a:t>
            </a:r>
            <a:endParaRPr/>
          </a:p>
        </p:txBody>
      </p:sp>
      <p:sp>
        <p:nvSpPr>
          <p:cNvPr id="304" name="Google Shape;304;p17"/>
          <p:cNvSpPr/>
          <p:nvPr/>
        </p:nvSpPr>
        <p:spPr>
          <a:xfrm>
            <a:off x="1979710" y="6381328"/>
            <a:ext cx="3899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http://www.millfields.hackney.sch.uk/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216" y="620688"/>
            <a:ext cx="5856387" cy="565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>
            <p:ph type="title"/>
          </p:nvPr>
        </p:nvSpPr>
        <p:spPr>
          <a:xfrm>
            <a:off x="66352" y="1044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400"/>
              <a:buFont typeface="Trebuchet MS"/>
              <a:buNone/>
            </a:pPr>
            <a:r>
              <a:rPr b="1" lang="en-GB" sz="4400">
                <a:solidFill>
                  <a:srgbClr val="003193"/>
                </a:solidFill>
              </a:rPr>
              <a:t>Lunches</a:t>
            </a:r>
            <a:endParaRPr b="1" sz="4800">
              <a:solidFill>
                <a:srgbClr val="003193"/>
              </a:solidFill>
            </a:endParaRPr>
          </a:p>
        </p:txBody>
      </p:sp>
      <p:pic>
        <p:nvPicPr>
          <p:cNvPr descr="Image result for fruit" id="311" name="Google Shape;3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0418" y="1229777"/>
            <a:ext cx="1714569" cy="102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4753" y="1951726"/>
            <a:ext cx="1368152" cy="100785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 txBox="1"/>
          <p:nvPr/>
        </p:nvSpPr>
        <p:spPr>
          <a:xfrm>
            <a:off x="467544" y="5017533"/>
            <a:ext cx="64755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book and pay for school lunch or clubs</a:t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Screen Clipping" id="314" name="Google Shape;314;p18"/>
          <p:cNvPicPr preferRelativeResize="0"/>
          <p:nvPr/>
        </p:nvPicPr>
        <p:blipFill rotWithShape="1">
          <a:blip r:embed="rId5">
            <a:alphaModFix/>
          </a:blip>
          <a:srcRect b="0" l="28658" r="35771" t="31824"/>
          <a:stretch/>
        </p:blipFill>
        <p:spPr>
          <a:xfrm>
            <a:off x="4653857" y="5567891"/>
            <a:ext cx="1944216" cy="109597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 txBox="1"/>
          <p:nvPr/>
        </p:nvSpPr>
        <p:spPr>
          <a:xfrm>
            <a:off x="88262" y="36248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400"/>
              <a:buFont typeface="Trebuchet MS"/>
              <a:buNone/>
            </a:pPr>
            <a:r>
              <a:rPr b="1" i="0" lang="en-GB" sz="44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Clubs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316" name="Google Shape;31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6352" y="1271825"/>
            <a:ext cx="2000150" cy="1386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ealthy packed lunch" id="317" name="Google Shape;317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4048" y="131235"/>
            <a:ext cx="1594025" cy="106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318" name="Google Shape;318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15816" y="3513548"/>
            <a:ext cx="4625588" cy="1164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319" name="Google Shape;319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Google Shape;324;p19"/>
          <p:cNvGraphicFramePr/>
          <p:nvPr/>
        </p:nvGraphicFramePr>
        <p:xfrm>
          <a:off x="899592" y="20608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{5C6B697B-1040-4F62-8A64-7D35E50824F8}</a:tableStyleId>
              </a:tblPr>
              <a:tblGrid>
                <a:gridCol w="3286275"/>
                <a:gridCol w="3261550"/>
              </a:tblGrid>
              <a:tr h="57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/>
                        <a:t>What?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GB" sz="3200" u="none" cap="none" strike="noStrike"/>
                        <a:t>When?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GB" sz="1800"/>
                        <a:t>Lowry</a:t>
                      </a:r>
                      <a:r>
                        <a:rPr b="1" lang="en-GB" sz="1800" u="none" cap="none" strike="noStrike"/>
                        <a:t> Class Assembly 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GB" sz="1800"/>
                        <a:t>Lowry Forest School</a:t>
                      </a:r>
                      <a:endParaRPr b="1" sz="18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Friday </a:t>
                      </a:r>
                      <a:r>
                        <a:rPr lang="en-GB" sz="1800"/>
                        <a:t>14</a:t>
                      </a:r>
                      <a:r>
                        <a:rPr lang="en-GB" sz="1800" u="none" cap="none" strike="noStrike"/>
                        <a:t>th </a:t>
                      </a:r>
                      <a:r>
                        <a:rPr lang="en-GB" sz="1800"/>
                        <a:t>October</a:t>
                      </a:r>
                      <a:r>
                        <a:rPr lang="en-GB" sz="18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/>
                        <a:t>Wednesday 12th and 19th October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25" name="Google Shape;325;p19"/>
          <p:cNvSpPr/>
          <p:nvPr/>
        </p:nvSpPr>
        <p:spPr>
          <a:xfrm>
            <a:off x="1619672" y="141590"/>
            <a:ext cx="49936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Dates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6" name="Google Shape;326;p19"/>
          <p:cNvGraphicFramePr/>
          <p:nvPr/>
        </p:nvGraphicFramePr>
        <p:xfrm>
          <a:off x="899592" y="38286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{DCF63C72-28E4-432C-8B5D-A12FE8087B29}</a:tableStyleId>
              </a:tblPr>
              <a:tblGrid>
                <a:gridCol w="3286275"/>
                <a:gridCol w="3261550"/>
              </a:tblGrid>
              <a:tr h="45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End of Autumn term 1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</a:t>
                      </a: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</a:t>
                      </a: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pm on Friday 2</a:t>
                      </a: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 October</a:t>
                      </a: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CBEF"/>
                    </a:solidFill>
                  </a:tcPr>
                </a:tc>
              </a:tr>
              <a:tr h="45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End of Autumn term 2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</a:t>
                      </a:r>
                      <a:r>
                        <a:rPr lang="en-GB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</a:t>
                      </a: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pm on Friday 1</a:t>
                      </a:r>
                      <a:r>
                        <a:rPr lang="en-GB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</a:t>
                      </a: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 December.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0.gstatic.com/images?q=tbn:ANd9GcRGxzcPJIRH0-y3ysEVPdgVnFj0Yb47CnhBi3eC5U7RZpBfBaVF" id="332" name="Google Shape;3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1299690"/>
            <a:ext cx="1819275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1"/>
          <p:cNvSpPr txBox="1"/>
          <p:nvPr>
            <p:ph type="title"/>
          </p:nvPr>
        </p:nvSpPr>
        <p:spPr>
          <a:xfrm>
            <a:off x="179512" y="195733"/>
            <a:ext cx="6351810" cy="110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5000"/>
              <a:buFont typeface="Trebuchet MS"/>
              <a:buNone/>
            </a:pPr>
            <a:r>
              <a:rPr b="1" lang="en-GB" sz="5000">
                <a:solidFill>
                  <a:srgbClr val="003193"/>
                </a:solidFill>
              </a:rPr>
              <a:t>Questions</a:t>
            </a:r>
            <a:endParaRPr/>
          </a:p>
        </p:txBody>
      </p:sp>
      <p:pic>
        <p:nvPicPr>
          <p:cNvPr descr="http://blog.surveymonkey.com/wp-content/uploads/2011/12/faq.jpg" id="334" name="Google Shape;33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252788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611560" y="1124744"/>
            <a:ext cx="8136904" cy="597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Lowry Class</a:t>
            </a:r>
            <a:r>
              <a:rPr b="1" i="0" lang="en-GB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193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193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Kimberlie Blaney</a:t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TLA’s</a:t>
            </a: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b="1" lang="en-GB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Tracey, Ayisha</a:t>
            </a:r>
            <a:endParaRPr b="1" i="0" sz="3200" u="none" cap="none" strike="noStrik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668" y="194865"/>
            <a:ext cx="1224136" cy="697386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.png" id="155" name="Google Shape;155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611550" y="5229200"/>
            <a:ext cx="55272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u="sng">
                <a:latin typeface="Trebuchet MS"/>
                <a:ea typeface="Trebuchet MS"/>
                <a:cs typeface="Trebuchet MS"/>
                <a:sym typeface="Trebuchet MS"/>
              </a:rPr>
              <a:t>kblaney@</a:t>
            </a:r>
            <a:r>
              <a:rPr b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Teacher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00" y="1785950"/>
            <a:ext cx="3118450" cy="23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0275" y="2044449"/>
            <a:ext cx="2978037" cy="237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/>
          <p:nvPr/>
        </p:nvSpPr>
        <p:spPr>
          <a:xfrm>
            <a:off x="1115616" y="1629670"/>
            <a:ext cx="37584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amohi@millfields.hackney.sch.uk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Phase Lead for  Key Stage 1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79695" y="4554882"/>
            <a:ext cx="49936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kfry@millfields.hackney.sch.uk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SENCO -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educational needs coordinator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30th Jan.pub (Read-Only)" id="165" name="Google Shape;16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8742" y="3706426"/>
            <a:ext cx="1872208" cy="234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038740" y="980728"/>
            <a:ext cx="1872209" cy="194421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621089" y="476672"/>
            <a:ext cx="705678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discuss: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Year 1 in 2022-2023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Curriculum 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173" name="Google Shape;1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8924" y="4604181"/>
            <a:ext cx="2794949" cy="19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993324" y="39727"/>
            <a:ext cx="5832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rebuchet MS"/>
              <a:buNone/>
            </a:pPr>
            <a:r>
              <a:rPr b="1" lang="en-GB" sz="4000">
                <a:solidFill>
                  <a:srgbClr val="002060"/>
                </a:solidFill>
              </a:rPr>
              <a:t>PE days and kit</a:t>
            </a:r>
            <a:endParaRPr/>
          </a:p>
        </p:txBody>
      </p:sp>
      <p:sp>
        <p:nvSpPr>
          <p:cNvPr id="180" name="Google Shape;180;p6"/>
          <p:cNvSpPr txBox="1"/>
          <p:nvPr>
            <p:ph idx="1" type="body"/>
          </p:nvPr>
        </p:nvSpPr>
        <p:spPr>
          <a:xfrm>
            <a:off x="395536" y="1340768"/>
            <a:ext cx="7488832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Lowry have </a:t>
            </a:r>
            <a:r>
              <a:rPr b="1" lang="en-GB" sz="2400">
                <a:solidFill>
                  <a:schemeClr val="dk1"/>
                </a:solidFill>
              </a:rPr>
              <a:t>PE</a:t>
            </a:r>
            <a:r>
              <a:rPr lang="en-GB" sz="2400">
                <a:solidFill>
                  <a:schemeClr val="dk1"/>
                </a:solidFill>
              </a:rPr>
              <a:t> on the following days: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Thursday and Friday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br>
              <a:rPr b="1" lang="en-GB" sz="24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Please ensure that your child comes to school wearing their PE kit on these days.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pic>
        <p:nvPicPr>
          <p:cNvPr descr="Screen Clipping" id="181" name="Google Shape;1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2247" y="2924445"/>
            <a:ext cx="841288" cy="1429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82" name="Google Shape;1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2474" y="1784730"/>
            <a:ext cx="971061" cy="11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83" name="Google Shape;18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3000" y="4029402"/>
            <a:ext cx="1109758" cy="649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184" name="Google Shape;18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97247" y="1758039"/>
            <a:ext cx="944560" cy="2199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/>
          <p:nvPr>
            <p:ph type="title"/>
          </p:nvPr>
        </p:nvSpPr>
        <p:spPr>
          <a:xfrm>
            <a:off x="14353" y="260648"/>
            <a:ext cx="66247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000"/>
              <a:buFont typeface="Trebuchet MS"/>
              <a:buNone/>
            </a:pPr>
            <a:r>
              <a:rPr b="1" lang="en-GB" sz="4000">
                <a:solidFill>
                  <a:srgbClr val="003193"/>
                </a:solidFill>
              </a:rPr>
              <a:t>Year 1</a:t>
            </a:r>
            <a:r>
              <a:rPr b="1" lang="en-GB" sz="4000">
                <a:solidFill>
                  <a:srgbClr val="003193"/>
                </a:solidFill>
              </a:rPr>
              <a:t> </a:t>
            </a:r>
            <a:r>
              <a:rPr b="1" lang="en-GB" sz="4000" u="sng">
                <a:solidFill>
                  <a:srgbClr val="003193"/>
                </a:solidFill>
              </a:rPr>
              <a:t>Example</a:t>
            </a:r>
            <a:r>
              <a:rPr b="1" lang="en-GB" sz="4000">
                <a:solidFill>
                  <a:srgbClr val="003193"/>
                </a:solidFill>
              </a:rPr>
              <a:t> Timetable</a:t>
            </a:r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6623"/>
            <a:ext cx="8839200" cy="495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29848b545_0_3"/>
          <p:cNvSpPr txBox="1"/>
          <p:nvPr>
            <p:ph type="title"/>
          </p:nvPr>
        </p:nvSpPr>
        <p:spPr>
          <a:xfrm>
            <a:off x="1277344" y="254539"/>
            <a:ext cx="583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lang="en-GB" sz="4800">
                <a:solidFill>
                  <a:srgbClr val="003193"/>
                </a:solidFill>
              </a:rPr>
              <a:t>Year 1 Curriculum</a:t>
            </a:r>
            <a:endParaRPr/>
          </a:p>
        </p:txBody>
      </p:sp>
      <p:pic>
        <p:nvPicPr>
          <p:cNvPr descr="Screen Clipping" id="197" name="Google Shape;197;g1529848b545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452" y="5215699"/>
            <a:ext cx="2678470" cy="1446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198" name="Google Shape;198;g1529848b545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529848b545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220" y="1397539"/>
            <a:ext cx="8064897" cy="282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29848b545_0_144"/>
          <p:cNvSpPr txBox="1"/>
          <p:nvPr/>
        </p:nvSpPr>
        <p:spPr>
          <a:xfrm>
            <a:off x="2195736" y="-85587"/>
            <a:ext cx="40251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05" name="Google Shape;205;g1529848b545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g1529848b545_0_144"/>
          <p:cNvGrpSpPr/>
          <p:nvPr/>
        </p:nvGrpSpPr>
        <p:grpSpPr>
          <a:xfrm>
            <a:off x="1406109" y="1057221"/>
            <a:ext cx="6048825" cy="5661230"/>
            <a:chOff x="106860975" y="105289350"/>
            <a:chExt cx="6645600" cy="9777600"/>
          </a:xfrm>
        </p:grpSpPr>
        <p:grpSp>
          <p:nvGrpSpPr>
            <p:cNvPr id="207" name="Google Shape;207;g1529848b545_0_144"/>
            <p:cNvGrpSpPr/>
            <p:nvPr/>
          </p:nvGrpSpPr>
          <p:grpSpPr>
            <a:xfrm>
              <a:off x="109164635" y="109084601"/>
              <a:ext cx="2354718" cy="2383143"/>
              <a:chOff x="108636125" y="109968238"/>
              <a:chExt cx="6542700" cy="6034800"/>
            </a:xfrm>
          </p:grpSpPr>
          <p:sp>
            <p:nvSpPr>
              <p:cNvPr id="208" name="Google Shape;208;g1529848b545_0_144"/>
              <p:cNvSpPr/>
              <p:nvPr/>
            </p:nvSpPr>
            <p:spPr>
              <a:xfrm>
                <a:off x="109297838" y="109968238"/>
                <a:ext cx="5122200" cy="6034800"/>
              </a:xfrm>
              <a:prstGeom prst="roundRect">
                <a:avLst>
                  <a:gd fmla="val 2792" name="adj"/>
                </a:avLst>
              </a:prstGeom>
              <a:solidFill>
                <a:srgbClr val="FFFFFF"/>
              </a:solidFill>
              <a:ln cap="flat" cmpd="sng" w="76200">
                <a:solidFill>
                  <a:srgbClr val="51B9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6575" lIns="36575" spcFirstLastPara="1" rIns="36575" wrap="square" tIns="36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 result for millfields community school logo" id="209" name="Google Shape;209;g1529848b545_0_14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265800" y="110075463"/>
                <a:ext cx="1212845" cy="64327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g1529848b545_0_14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10564138" y="111293350"/>
                <a:ext cx="2615142" cy="26395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1" name="Google Shape;211;g1529848b545_0_144"/>
              <p:cNvSpPr txBox="1"/>
              <p:nvPr/>
            </p:nvSpPr>
            <p:spPr>
              <a:xfrm>
                <a:off x="108707188" y="113932925"/>
                <a:ext cx="6288900" cy="66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6575" lIns="36575" spcFirstLastPara="1" rIns="36575" wrap="square" tIns="36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Me and My World</a:t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g1529848b545_0_144"/>
              <p:cNvSpPr txBox="1"/>
              <p:nvPr/>
            </p:nvSpPr>
            <p:spPr>
              <a:xfrm>
                <a:off x="108636125" y="110282100"/>
                <a:ext cx="6542700" cy="13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6575" lIns="36575" spcFirstLastPara="1" rIns="36575" wrap="square" tIns="36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n-GB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Year 1 Autumn Term</a:t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" name="Google Shape;213;g1529848b545_0_144"/>
            <p:cNvSpPr txBox="1"/>
            <p:nvPr/>
          </p:nvSpPr>
          <p:spPr>
            <a:xfrm>
              <a:off x="106980425" y="106237950"/>
              <a:ext cx="1619100" cy="20082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Christian Harvest Festival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How and why do Christians celebrate Christmas?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1529848b545_0_144"/>
            <p:cNvSpPr txBox="1"/>
            <p:nvPr/>
          </p:nvSpPr>
          <p:spPr>
            <a:xfrm>
              <a:off x="109627925" y="112477213"/>
              <a:ext cx="1619100" cy="2266200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Geography </a:t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Knowing our local area.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Comparing the UK to other places around the world. </a:t>
              </a:r>
              <a:endPara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1529848b545_0_144"/>
            <p:cNvSpPr txBox="1"/>
            <p:nvPr/>
          </p:nvSpPr>
          <p:spPr>
            <a:xfrm>
              <a:off x="108914975" y="106408375"/>
              <a:ext cx="1617000" cy="13023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Science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Animals including Humans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1529848b545_0_144"/>
            <p:cNvSpPr txBox="1"/>
            <p:nvPr/>
          </p:nvSpPr>
          <p:spPr>
            <a:xfrm>
              <a:off x="106980425" y="109388788"/>
              <a:ext cx="1484100" cy="1604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Computing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E-safety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Programming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1529848b545_0_144"/>
            <p:cNvSpPr txBox="1"/>
            <p:nvPr/>
          </p:nvSpPr>
          <p:spPr>
            <a:xfrm>
              <a:off x="111909325" y="107862413"/>
              <a:ext cx="1448100" cy="19758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 and Games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Yoga</a:t>
              </a:r>
              <a:b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1529848b545_0_144"/>
            <p:cNvSpPr txBox="1"/>
            <p:nvPr/>
          </p:nvSpPr>
          <p:spPr>
            <a:xfrm>
              <a:off x="110807538" y="105376713"/>
              <a:ext cx="2565300" cy="213720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Music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“Sounds Interesting” (duration)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Winter and Nativity concert preparation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1529848b545_0_144"/>
            <p:cNvSpPr txBox="1"/>
            <p:nvPr/>
          </p:nvSpPr>
          <p:spPr>
            <a:xfrm>
              <a:off x="106980425" y="111874538"/>
              <a:ext cx="1745400" cy="28689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PHSE and Citizenship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Class Charter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Respect and            Relationships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Exercise and         Outdoors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1529848b545_0_144"/>
            <p:cNvSpPr txBox="1"/>
            <p:nvPr/>
          </p:nvSpPr>
          <p:spPr>
            <a:xfrm>
              <a:off x="111909325" y="110814638"/>
              <a:ext cx="1500600" cy="173100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1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Art and Design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Drawing and Mark making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Sewing</a:t>
              </a:r>
              <a:endParaRPr b="1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t/>
              </a:r>
              <a:endParaRPr b="1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1" name="Google Shape;221;g1529848b545_0_144"/>
            <p:cNvCxnSpPr/>
            <p:nvPr/>
          </p:nvCxnSpPr>
          <p:spPr>
            <a:xfrm flipH="1" rot="10800000">
              <a:off x="111479000" y="108608563"/>
              <a:ext cx="445800" cy="397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22" name="Google Shape;222;g1529848b545_0_144"/>
            <p:cNvCxnSpPr/>
            <p:nvPr/>
          </p:nvCxnSpPr>
          <p:spPr>
            <a:xfrm flipH="1" rot="10800000">
              <a:off x="110941950" y="106845463"/>
              <a:ext cx="557400" cy="21609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23" name="Google Shape;223;g1529848b545_0_144"/>
            <p:cNvCxnSpPr/>
            <p:nvPr/>
          </p:nvCxnSpPr>
          <p:spPr>
            <a:xfrm rot="10800000">
              <a:off x="110342850" y="110993450"/>
              <a:ext cx="0" cy="1373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24" name="Google Shape;224;g1529848b545_0_144"/>
            <p:cNvCxnSpPr/>
            <p:nvPr/>
          </p:nvCxnSpPr>
          <p:spPr>
            <a:xfrm flipH="1" rot="10800000">
              <a:off x="108559563" y="110993450"/>
              <a:ext cx="585000" cy="790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25" name="Google Shape;225;g1529848b545_0_144"/>
            <p:cNvCxnSpPr/>
            <p:nvPr/>
          </p:nvCxnSpPr>
          <p:spPr>
            <a:xfrm rot="10800000">
              <a:off x="111499475" y="111029550"/>
              <a:ext cx="551400" cy="7908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26" name="Google Shape;226;g1529848b545_0_144"/>
            <p:cNvCxnSpPr/>
            <p:nvPr/>
          </p:nvCxnSpPr>
          <p:spPr>
            <a:xfrm rot="10800000">
              <a:off x="108559563" y="108198813"/>
              <a:ext cx="631500" cy="835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27" name="Google Shape;227;g1529848b545_0_144"/>
            <p:cNvCxnSpPr/>
            <p:nvPr/>
          </p:nvCxnSpPr>
          <p:spPr>
            <a:xfrm>
              <a:off x="108520838" y="109838363"/>
              <a:ext cx="623700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228" name="Google Shape;228;g1529848b545_0_144"/>
            <p:cNvCxnSpPr/>
            <p:nvPr/>
          </p:nvCxnSpPr>
          <p:spPr>
            <a:xfrm rot="10800000">
              <a:off x="109969775" y="107490625"/>
              <a:ext cx="247200" cy="1492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29" name="Google Shape;229;g1529848b545_0_144"/>
            <p:cNvSpPr/>
            <p:nvPr/>
          </p:nvSpPr>
          <p:spPr>
            <a:xfrm>
              <a:off x="106860975" y="105289350"/>
              <a:ext cx="6645600" cy="9777600"/>
            </a:xfrm>
            <a:prstGeom prst="rect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6575" lIns="36575" spcFirstLastPara="1" rIns="36575" wrap="square" tIns="36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29848b545_0_307"/>
          <p:cNvSpPr txBox="1"/>
          <p:nvPr>
            <p:ph type="title"/>
          </p:nvPr>
        </p:nvSpPr>
        <p:spPr>
          <a:xfrm>
            <a:off x="173810" y="2346378"/>
            <a:ext cx="24585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35" name="Google Shape;235;g1529848b545_0_307"/>
          <p:cNvSpPr txBox="1"/>
          <p:nvPr/>
        </p:nvSpPr>
        <p:spPr>
          <a:xfrm>
            <a:off x="654449" y="260648"/>
            <a:ext cx="73449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English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Reading, Writing &amp; SPAG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36" name="Google Shape;236;g1529848b545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529848b545_0_3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4952" y="4622619"/>
            <a:ext cx="1872207" cy="201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529848b545_0_3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8935" y="1674874"/>
            <a:ext cx="196215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529848b545_0_3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800" y="1674865"/>
            <a:ext cx="2629050" cy="10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529848b545_0_307"/>
          <p:cNvPicPr preferRelativeResize="0"/>
          <p:nvPr/>
        </p:nvPicPr>
        <p:blipFill rotWithShape="1">
          <a:blip r:embed="rId7">
            <a:alphaModFix/>
          </a:blip>
          <a:srcRect b="0" l="0" r="30099" t="0"/>
          <a:stretch/>
        </p:blipFill>
        <p:spPr>
          <a:xfrm>
            <a:off x="2632300" y="1773775"/>
            <a:ext cx="4122651" cy="18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529848b545_0_307"/>
          <p:cNvPicPr preferRelativeResize="0"/>
          <p:nvPr/>
        </p:nvPicPr>
        <p:blipFill rotWithShape="1">
          <a:blip r:embed="rId8">
            <a:alphaModFix/>
          </a:blip>
          <a:srcRect b="0" l="8865" r="27718" t="0"/>
          <a:stretch/>
        </p:blipFill>
        <p:spPr>
          <a:xfrm>
            <a:off x="307527" y="2819712"/>
            <a:ext cx="2361576" cy="30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529848b545_0_307"/>
          <p:cNvPicPr preferRelativeResize="0"/>
          <p:nvPr/>
        </p:nvPicPr>
        <p:blipFill rotWithShape="1">
          <a:blip r:embed="rId7">
            <a:alphaModFix/>
          </a:blip>
          <a:srcRect b="0" l="69565" r="0" t="0"/>
          <a:stretch/>
        </p:blipFill>
        <p:spPr>
          <a:xfrm>
            <a:off x="4987400" y="2700200"/>
            <a:ext cx="1795026" cy="18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529848b545_0_3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4785" y="4500400"/>
            <a:ext cx="2848357" cy="19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2015-10-07T13:08:01Z</dcterms:created>
  <dc:creator>supply</dc:creator>
</cp:coreProperties>
</file>